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72" r:id="rId3"/>
    <p:sldId id="275" r:id="rId4"/>
    <p:sldId id="274" r:id="rId5"/>
    <p:sldId id="276" r:id="rId6"/>
    <p:sldId id="277" r:id="rId7"/>
    <p:sldId id="278" r:id="rId8"/>
    <p:sldId id="279" r:id="rId9"/>
    <p:sldId id="287" r:id="rId10"/>
    <p:sldId id="280" r:id="rId11"/>
    <p:sldId id="281" r:id="rId12"/>
    <p:sldId id="282" r:id="rId13"/>
    <p:sldId id="283" r:id="rId14"/>
    <p:sldId id="284" r:id="rId15"/>
    <p:sldId id="285" r:id="rId16"/>
    <p:sldId id="286"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13" autoAdjust="0"/>
    <p:restoredTop sz="94660"/>
  </p:normalViewPr>
  <p:slideViewPr>
    <p:cSldViewPr>
      <p:cViewPr varScale="1">
        <p:scale>
          <a:sx n="57" d="100"/>
          <a:sy n="57" d="100"/>
        </p:scale>
        <p:origin x="-44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D4D771-CB90-42FB-B84C-6EB346A4084B}" type="datetimeFigureOut">
              <a:rPr lang="ru-RU" smtClean="0"/>
              <a:t>18.03.2013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B029B2-D4D2-4315-BE07-6DC10566706D}" type="slidenum">
              <a:rPr lang="ru-RU" smtClean="0"/>
              <a:t>‹#›</a:t>
            </a:fld>
            <a:endParaRPr lang="ru-RU"/>
          </a:p>
        </p:txBody>
      </p:sp>
    </p:spTree>
    <p:extLst>
      <p:ext uri="{BB962C8B-B14F-4D97-AF65-F5344CB8AC3E}">
        <p14:creationId xmlns:p14="http://schemas.microsoft.com/office/powerpoint/2010/main" val="196095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18.03.2013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18.03.2013</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18.03.2013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18.03.2013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18.03.2013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18.03.2013</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18.03.2013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18.03.2013</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18.03.2013</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18.03.2013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18.03.2013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18.03.2013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07704" y="2060848"/>
            <a:ext cx="6172200" cy="886250"/>
          </a:xfrm>
        </p:spPr>
        <p:txBody>
          <a:bodyPr>
            <a:normAutofit/>
          </a:bodyPr>
          <a:lstStyle/>
          <a:p>
            <a:pPr algn="ctr"/>
            <a:r>
              <a:rPr lang="kk-KZ" dirty="0">
                <a:solidFill>
                  <a:schemeClr val="tx1"/>
                </a:solidFill>
                <a:latin typeface="Times New Roman" pitchFamily="18" charset="0"/>
                <a:cs typeface="Times New Roman" pitchFamily="18" charset="0"/>
              </a:rPr>
              <a:t>ЖАДЫНЫ БАСҚАРУ</a:t>
            </a:r>
            <a:endParaRPr lang="ru-RU"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09962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821888"/>
            <a:ext cx="8280920" cy="5127392"/>
          </a:xfrm>
        </p:spPr>
        <p:txBody>
          <a:bodyPr>
            <a:noAutofit/>
          </a:bodyPr>
          <a:lstStyle/>
          <a:p>
            <a:pPr marL="0" indent="715963" algn="just">
              <a:buNone/>
            </a:pPr>
            <a:r>
              <a:rPr lang="kk-KZ" sz="3600" dirty="0">
                <a:latin typeface="Times New Roman" pitchFamily="18" charset="0"/>
                <a:cs typeface="Times New Roman" pitchFamily="18" charset="0"/>
              </a:rPr>
              <a:t>Бұл жерде жады </a:t>
            </a:r>
            <a:r>
              <a:rPr lang="ru-RU" sz="3600" dirty="0">
                <a:latin typeface="Times New Roman" pitchFamily="18" charset="0"/>
                <a:cs typeface="Times New Roman" pitchFamily="18" charset="0"/>
              </a:rPr>
              <a:t>(</a:t>
            </a:r>
            <a:r>
              <a:rPr lang="ru-RU" sz="3600" dirty="0" err="1">
                <a:latin typeface="Times New Roman" pitchFamily="18" charset="0"/>
                <a:cs typeface="Times New Roman" pitchFamily="18" charset="0"/>
              </a:rPr>
              <a:t>memory</a:t>
            </a:r>
            <a:r>
              <a:rPr lang="ru-RU" sz="3600" dirty="0">
                <a:latin typeface="Times New Roman" pitchFamily="18" charset="0"/>
                <a:cs typeface="Times New Roman" pitchFamily="18" charset="0"/>
              </a:rPr>
              <a:t>)</a:t>
            </a:r>
            <a:r>
              <a:rPr lang="kk-KZ" sz="3600" dirty="0">
                <a:latin typeface="Times New Roman" pitchFamily="18" charset="0"/>
                <a:cs typeface="Times New Roman" pitchFamily="18" charset="0"/>
              </a:rPr>
              <a:t> ретінде компьютердің </a:t>
            </a:r>
            <a:r>
              <a:rPr lang="kk-KZ" sz="3600" b="1" dirty="0">
                <a:latin typeface="Times New Roman" pitchFamily="18" charset="0"/>
                <a:cs typeface="Times New Roman" pitchFamily="18" charset="0"/>
              </a:rPr>
              <a:t>оперативті жадысы</a:t>
            </a:r>
            <a:r>
              <a:rPr lang="kk-KZ" sz="3600" dirty="0">
                <a:latin typeface="Times New Roman" pitchFamily="18" charset="0"/>
                <a:cs typeface="Times New Roman" pitchFamily="18" charset="0"/>
              </a:rPr>
              <a:t> аталып тұр. </a:t>
            </a:r>
            <a:endParaRPr lang="kk-KZ" sz="3600" dirty="0" smtClean="0">
              <a:latin typeface="Times New Roman" pitchFamily="18" charset="0"/>
              <a:cs typeface="Times New Roman" pitchFamily="18" charset="0"/>
            </a:endParaRPr>
          </a:p>
          <a:p>
            <a:pPr marL="0" indent="715963" algn="just">
              <a:buNone/>
            </a:pPr>
            <a:r>
              <a:rPr lang="kk-KZ" sz="3600" dirty="0" smtClean="0">
                <a:latin typeface="Times New Roman" pitchFamily="18" charset="0"/>
                <a:cs typeface="Times New Roman" pitchFamily="18" charset="0"/>
              </a:rPr>
              <a:t>Сыртқы </a:t>
            </a:r>
            <a:r>
              <a:rPr lang="kk-KZ" sz="3600" dirty="0">
                <a:latin typeface="Times New Roman" pitchFamily="18" charset="0"/>
                <a:cs typeface="Times New Roman" pitchFamily="18" charset="0"/>
              </a:rPr>
              <a:t>жады (storage) деп атайтын қатты диск жадысымен салыстырғанда оперативті жадыда ақпаратты сақтау үшін үнемі </a:t>
            </a:r>
            <a:r>
              <a:rPr lang="kk-KZ" sz="3600" dirty="0" smtClean="0">
                <a:latin typeface="Times New Roman" pitchFamily="18" charset="0"/>
                <a:cs typeface="Times New Roman" pitchFamily="18" charset="0"/>
              </a:rPr>
              <a:t>тоқ көзі </a:t>
            </a:r>
            <a:r>
              <a:rPr lang="kk-KZ" sz="3600" dirty="0">
                <a:latin typeface="Times New Roman" pitchFamily="18" charset="0"/>
                <a:cs typeface="Times New Roman" pitchFamily="18" charset="0"/>
              </a:rPr>
              <a:t>қажет</a:t>
            </a:r>
            <a:r>
              <a:rPr lang="kk-KZ" sz="3400" dirty="0" smtClean="0">
                <a:latin typeface="Times New Roman" pitchFamily="18" charset="0"/>
                <a:cs typeface="Times New Roman" pitchFamily="18" charset="0"/>
              </a:rPr>
              <a:t>. </a:t>
            </a:r>
            <a:endParaRPr lang="ru-RU" sz="3400" dirty="0">
              <a:latin typeface="Times New Roman" pitchFamily="18" charset="0"/>
              <a:cs typeface="Times New Roman" pitchFamily="18" charset="0"/>
            </a:endParaRPr>
          </a:p>
          <a:p>
            <a:pPr marL="0" indent="715963" algn="just">
              <a:buNone/>
            </a:pPr>
            <a:endParaRPr lang="kk-KZ" sz="3600" dirty="0">
              <a:latin typeface="Times New Roman" pitchFamily="18" charset="0"/>
              <a:cs typeface="Times New Roman" pitchFamily="18" charset="0"/>
            </a:endParaRPr>
          </a:p>
        </p:txBody>
      </p:sp>
    </p:spTree>
    <p:extLst>
      <p:ext uri="{BB962C8B-B14F-4D97-AF65-F5344CB8AC3E}">
        <p14:creationId xmlns:p14="http://schemas.microsoft.com/office/powerpoint/2010/main" val="644740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88640"/>
            <a:ext cx="8424936" cy="6036112"/>
          </a:xfrm>
        </p:spPr>
        <p:txBody>
          <a:bodyPr>
            <a:noAutofit/>
          </a:bodyPr>
          <a:lstStyle/>
          <a:p>
            <a:pPr marL="0" indent="715963" algn="just">
              <a:buNone/>
            </a:pPr>
            <a:r>
              <a:rPr lang="kk-KZ" sz="3600" dirty="0">
                <a:latin typeface="Times New Roman" pitchFamily="18" charset="0"/>
                <a:cs typeface="Times New Roman" pitchFamily="18" charset="0"/>
              </a:rPr>
              <a:t>Жады мультибағдарламалық ОЖ тарапынан мұқият басқаруды талап ететін  маңызды ресурс болып табылады. Жадының ролінің ерекшелігін келесі фактімен түсіндіруге болады: </a:t>
            </a:r>
            <a:endParaRPr lang="kk-KZ" sz="3600" dirty="0" smtClean="0">
              <a:latin typeface="Times New Roman" pitchFamily="18" charset="0"/>
              <a:cs typeface="Times New Roman" pitchFamily="18" charset="0"/>
            </a:endParaRPr>
          </a:p>
          <a:p>
            <a:pPr marL="0" indent="715963" algn="just">
              <a:buNone/>
            </a:pPr>
            <a:r>
              <a:rPr lang="kk-KZ" sz="3600" dirty="0" smtClean="0">
                <a:latin typeface="Times New Roman" pitchFamily="18" charset="0"/>
                <a:cs typeface="Times New Roman" pitchFamily="18" charset="0"/>
              </a:rPr>
              <a:t>- процессор </a:t>
            </a:r>
            <a:r>
              <a:rPr lang="kk-KZ" sz="3600" dirty="0">
                <a:latin typeface="Times New Roman" pitchFamily="18" charset="0"/>
                <a:cs typeface="Times New Roman" pitchFamily="18" charset="0"/>
              </a:rPr>
              <a:t>бағдарламалардың нұсқаулықтарын тек олар жадыда </a:t>
            </a:r>
            <a:r>
              <a:rPr lang="kk-KZ" sz="3600" dirty="0" smtClean="0">
                <a:latin typeface="Times New Roman" pitchFamily="18" charset="0"/>
                <a:cs typeface="Times New Roman" pitchFamily="18" charset="0"/>
              </a:rPr>
              <a:t>тұрғанда </a:t>
            </a:r>
            <a:r>
              <a:rPr lang="kk-KZ" sz="3600" dirty="0">
                <a:latin typeface="Times New Roman" pitchFamily="18" charset="0"/>
                <a:cs typeface="Times New Roman" pitchFamily="18" charset="0"/>
              </a:rPr>
              <a:t>ғана орындай </a:t>
            </a:r>
            <a:r>
              <a:rPr lang="kk-KZ" sz="3600" dirty="0" smtClean="0">
                <a:latin typeface="Times New Roman" pitchFamily="18" charset="0"/>
                <a:cs typeface="Times New Roman" pitchFamily="18" charset="0"/>
              </a:rPr>
              <a:t>алады</a:t>
            </a:r>
            <a:r>
              <a:rPr lang="kk-KZ" sz="3600" dirty="0">
                <a:latin typeface="Times New Roman" pitchFamily="18" charset="0"/>
                <a:cs typeface="Times New Roman" pitchFamily="18" charset="0"/>
              </a:rPr>
              <a:t>;</a:t>
            </a:r>
            <a:endParaRPr lang="kk-KZ" sz="3600" dirty="0" smtClean="0">
              <a:latin typeface="Times New Roman" pitchFamily="18" charset="0"/>
              <a:cs typeface="Times New Roman" pitchFamily="18" charset="0"/>
            </a:endParaRPr>
          </a:p>
          <a:p>
            <a:pPr marL="0" indent="715963" algn="just">
              <a:buNone/>
            </a:pPr>
            <a:r>
              <a:rPr lang="kk-KZ" sz="3600" dirty="0" smtClean="0">
                <a:latin typeface="Times New Roman" pitchFamily="18" charset="0"/>
                <a:cs typeface="Times New Roman" pitchFamily="18" charset="0"/>
              </a:rPr>
              <a:t>- </a:t>
            </a:r>
            <a:r>
              <a:rPr lang="kk-KZ" sz="3600" dirty="0">
                <a:latin typeface="Times New Roman" pitchFamily="18" charset="0"/>
                <a:cs typeface="Times New Roman" pitchFamily="18" charset="0"/>
              </a:rPr>
              <a:t>ж</a:t>
            </a:r>
            <a:r>
              <a:rPr lang="kk-KZ" sz="3600" dirty="0" smtClean="0">
                <a:latin typeface="Times New Roman" pitchFamily="18" charset="0"/>
                <a:cs typeface="Times New Roman" pitchFamily="18" charset="0"/>
              </a:rPr>
              <a:t>ады </a:t>
            </a:r>
            <a:r>
              <a:rPr lang="kk-KZ" sz="3600" dirty="0">
                <a:latin typeface="Times New Roman" pitchFamily="18" charset="0"/>
                <a:cs typeface="Times New Roman" pitchFamily="18" charset="0"/>
              </a:rPr>
              <a:t>қолданбалы бағдарламалар арасында да, ОЖ өз модульдерінің арасында да үлестіріледі. </a:t>
            </a:r>
            <a:endParaRPr lang="kk-KZ" sz="3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59076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332656"/>
            <a:ext cx="8136904" cy="5604064"/>
          </a:xfrm>
        </p:spPr>
        <p:txBody>
          <a:bodyPr>
            <a:noAutofit/>
          </a:bodyPr>
          <a:lstStyle/>
          <a:p>
            <a:pPr marL="0" indent="715963" algn="ctr">
              <a:buNone/>
            </a:pPr>
            <a:r>
              <a:rPr lang="kk-KZ" sz="3600" b="1" dirty="0">
                <a:latin typeface="Times New Roman" pitchFamily="18" charset="0"/>
                <a:cs typeface="Times New Roman" pitchFamily="18" charset="0"/>
              </a:rPr>
              <a:t>ОЖ жадыны басқару бойынша </a:t>
            </a:r>
            <a:r>
              <a:rPr lang="kk-KZ" sz="3600" b="1" dirty="0" smtClean="0">
                <a:latin typeface="Times New Roman" pitchFamily="18" charset="0"/>
                <a:cs typeface="Times New Roman" pitchFamily="18" charset="0"/>
              </a:rPr>
              <a:t>функциялары</a:t>
            </a:r>
          </a:p>
          <a:p>
            <a:pPr marL="0" indent="898525" algn="just">
              <a:buNone/>
            </a:pPr>
            <a:r>
              <a:rPr lang="kk-KZ" sz="3600" dirty="0">
                <a:latin typeface="Times New Roman" pitchFamily="18" charset="0"/>
                <a:cs typeface="Times New Roman" pitchFamily="18" charset="0"/>
              </a:rPr>
              <a:t>Мультибағдарламалаудың пайда болуымен ОЖ алдында бір мезетте орындалып жатқан бірнеше бағдарлама арасында бар жадыны үлестірумен байланысты жаңа тапсырмалар пайды болды. </a:t>
            </a:r>
            <a:endParaRPr lang="ru-RU" sz="3600" dirty="0">
              <a:latin typeface="Times New Roman" pitchFamily="18" charset="0"/>
              <a:cs typeface="Times New Roman" pitchFamily="18" charset="0"/>
            </a:endParaRPr>
          </a:p>
          <a:p>
            <a:pPr marL="0" indent="714375" algn="just">
              <a:buNone/>
            </a:pPr>
            <a:r>
              <a:rPr lang="kk-KZ" sz="3600" dirty="0">
                <a:latin typeface="Times New Roman" pitchFamily="18" charset="0"/>
                <a:cs typeface="Times New Roman" pitchFamily="18" charset="0"/>
              </a:rPr>
              <a:t>Мультибағдарламалық жүйеде жадыны басқару бойынша ОЖ функциялары:</a:t>
            </a:r>
            <a:endParaRPr lang="ru-RU" sz="3600" dirty="0">
              <a:latin typeface="Times New Roman" pitchFamily="18" charset="0"/>
              <a:cs typeface="Times New Roman" pitchFamily="18" charset="0"/>
            </a:endParaRPr>
          </a:p>
          <a:p>
            <a:pPr marL="0" indent="715963" algn="just">
              <a:buNone/>
            </a:pPr>
            <a:endParaRPr lang="kk-KZ" sz="3600" dirty="0">
              <a:latin typeface="Times New Roman" pitchFamily="18" charset="0"/>
              <a:cs typeface="Times New Roman" pitchFamily="18" charset="0"/>
            </a:endParaRPr>
          </a:p>
        </p:txBody>
      </p:sp>
    </p:spTree>
    <p:extLst>
      <p:ext uri="{BB962C8B-B14F-4D97-AF65-F5344CB8AC3E}">
        <p14:creationId xmlns:p14="http://schemas.microsoft.com/office/powerpoint/2010/main" val="1188257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620688"/>
            <a:ext cx="8424936" cy="5604064"/>
          </a:xfrm>
        </p:spPr>
        <p:txBody>
          <a:bodyPr>
            <a:noAutofit/>
          </a:bodyPr>
          <a:lstStyle/>
          <a:p>
            <a:pPr algn="just"/>
            <a:r>
              <a:rPr lang="kk-KZ" sz="3400" dirty="0" smtClean="0">
                <a:latin typeface="Times New Roman" pitchFamily="18" charset="0"/>
                <a:cs typeface="Times New Roman" pitchFamily="18" charset="0"/>
              </a:rPr>
              <a:t>бос </a:t>
            </a:r>
            <a:r>
              <a:rPr lang="kk-KZ" sz="3400" dirty="0">
                <a:latin typeface="Times New Roman" pitchFamily="18" charset="0"/>
                <a:cs typeface="Times New Roman" pitchFamily="18" charset="0"/>
              </a:rPr>
              <a:t>және бос емес жадыны бақылап отыру;</a:t>
            </a:r>
            <a:endParaRPr lang="ru-RU" sz="3400" dirty="0">
              <a:latin typeface="Times New Roman" pitchFamily="18" charset="0"/>
              <a:cs typeface="Times New Roman" pitchFamily="18" charset="0"/>
            </a:endParaRPr>
          </a:p>
          <a:p>
            <a:pPr algn="just"/>
            <a:r>
              <a:rPr lang="kk-KZ" sz="3400" dirty="0" smtClean="0">
                <a:latin typeface="Times New Roman" pitchFamily="18" charset="0"/>
                <a:cs typeface="Times New Roman" pitchFamily="18" charset="0"/>
              </a:rPr>
              <a:t>үдерістерге </a:t>
            </a:r>
            <a:r>
              <a:rPr lang="kk-KZ" sz="3400" dirty="0">
                <a:latin typeface="Times New Roman" pitchFamily="18" charset="0"/>
                <a:cs typeface="Times New Roman" pitchFamily="18" charset="0"/>
              </a:rPr>
              <a:t>жадыны бөлу және үдерістер аяқталғаннан соң жадыны босату;</a:t>
            </a:r>
            <a:endParaRPr lang="ru-RU" sz="3400" dirty="0">
              <a:latin typeface="Times New Roman" pitchFamily="18" charset="0"/>
              <a:cs typeface="Times New Roman" pitchFamily="18" charset="0"/>
            </a:endParaRPr>
          </a:p>
          <a:p>
            <a:pPr algn="just"/>
            <a:r>
              <a:rPr lang="kk-KZ" sz="3400" dirty="0" smtClean="0">
                <a:latin typeface="Times New Roman" pitchFamily="18" charset="0"/>
                <a:cs typeface="Times New Roman" pitchFamily="18" charset="0"/>
              </a:rPr>
              <a:t>негізгі </a:t>
            </a:r>
            <a:r>
              <a:rPr lang="kk-KZ" sz="3400" dirty="0">
                <a:latin typeface="Times New Roman" pitchFamily="18" charset="0"/>
                <a:cs typeface="Times New Roman" pitchFamily="18" charset="0"/>
              </a:rPr>
              <a:t>жадының көлемі онда барлық үдерістерді орналастыруға жеткіліксіз болғанда үдерістердің кодтарымен мәліметтерін оперативті жадыдан дискке ығыстыру (толық немесе жартылай) және оперативті жадыда орын босағанда оларды кері әкелу</a:t>
            </a:r>
            <a:r>
              <a:rPr lang="kk-KZ" sz="3400" dirty="0" smtClean="0">
                <a:latin typeface="Times New Roman" pitchFamily="18" charset="0"/>
                <a:cs typeface="Times New Roman" pitchFamily="18" charset="0"/>
              </a:rPr>
              <a:t>;</a:t>
            </a:r>
            <a:endParaRPr lang="ru-RU" sz="3400" dirty="0">
              <a:latin typeface="Times New Roman" pitchFamily="18" charset="0"/>
              <a:cs typeface="Times New Roman" pitchFamily="18" charset="0"/>
            </a:endParaRPr>
          </a:p>
        </p:txBody>
      </p:sp>
    </p:spTree>
    <p:extLst>
      <p:ext uri="{BB962C8B-B14F-4D97-AF65-F5344CB8AC3E}">
        <p14:creationId xmlns:p14="http://schemas.microsoft.com/office/powerpoint/2010/main" val="4039210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548680"/>
            <a:ext cx="8496944" cy="5604064"/>
          </a:xfrm>
        </p:spPr>
        <p:txBody>
          <a:bodyPr>
            <a:noAutofit/>
          </a:bodyPr>
          <a:lstStyle/>
          <a:p>
            <a:pPr algn="just"/>
            <a:r>
              <a:rPr lang="kk-KZ" sz="3200" dirty="0">
                <a:latin typeface="Times New Roman" pitchFamily="18" charset="0"/>
                <a:cs typeface="Times New Roman" pitchFamily="18" charset="0"/>
              </a:rPr>
              <a:t>- бағдарламаның адресін физикалық жадының нақты аусағына баптау;</a:t>
            </a:r>
            <a:endParaRPr lang="ru-RU" sz="3200" dirty="0">
              <a:latin typeface="Times New Roman" pitchFamily="18" charset="0"/>
              <a:cs typeface="Times New Roman" pitchFamily="18" charset="0"/>
            </a:endParaRPr>
          </a:p>
          <a:p>
            <a:pPr algn="just"/>
            <a:r>
              <a:rPr lang="kk-KZ" sz="3200" dirty="0">
                <a:latin typeface="Times New Roman" pitchFamily="18" charset="0"/>
                <a:cs typeface="Times New Roman" pitchFamily="18" charset="0"/>
              </a:rPr>
              <a:t>- жадыны дефрагментациялау;</a:t>
            </a:r>
            <a:endParaRPr lang="ru-RU" sz="3200" dirty="0">
              <a:latin typeface="Times New Roman" pitchFamily="18" charset="0"/>
              <a:cs typeface="Times New Roman" pitchFamily="18" charset="0"/>
            </a:endParaRPr>
          </a:p>
          <a:p>
            <a:pPr algn="just"/>
            <a:r>
              <a:rPr lang="kk-KZ" sz="3200" dirty="0">
                <a:latin typeface="Times New Roman" pitchFamily="18" charset="0"/>
                <a:cs typeface="Times New Roman" pitchFamily="18" charset="0"/>
              </a:rPr>
              <a:t>- жадыны </a:t>
            </a:r>
            <a:r>
              <a:rPr lang="kk-KZ" sz="3200" dirty="0" smtClean="0">
                <a:latin typeface="Times New Roman" pitchFamily="18" charset="0"/>
                <a:cs typeface="Times New Roman" pitchFamily="18" charset="0"/>
              </a:rPr>
              <a:t>қорғау, мұның </a:t>
            </a:r>
            <a:r>
              <a:rPr lang="kk-KZ" sz="3200" dirty="0">
                <a:latin typeface="Times New Roman" pitchFamily="18" charset="0"/>
                <a:cs typeface="Times New Roman" pitchFamily="18" charset="0"/>
              </a:rPr>
              <a:t>мәні төмендегідей: орындалып жатқан үдеріске басқа үдеріске бөлінген жадыға мәлісеттерді жазғызып, оқытпау. </a:t>
            </a:r>
            <a:endParaRPr lang="kk-KZ" sz="3200" dirty="0" smtClean="0">
              <a:latin typeface="Times New Roman" pitchFamily="18" charset="0"/>
              <a:cs typeface="Times New Roman" pitchFamily="18" charset="0"/>
            </a:endParaRPr>
          </a:p>
          <a:p>
            <a:pPr marL="0" indent="814388" algn="just">
              <a:buNone/>
            </a:pPr>
            <a:r>
              <a:rPr lang="kk-KZ" sz="3200" dirty="0" smtClean="0">
                <a:latin typeface="Times New Roman" pitchFamily="18" charset="0"/>
                <a:cs typeface="Times New Roman" pitchFamily="18" charset="0"/>
              </a:rPr>
              <a:t>Көбінесе </a:t>
            </a:r>
            <a:r>
              <a:rPr lang="kk-KZ" sz="3200" dirty="0">
                <a:latin typeface="Times New Roman" pitchFamily="18" charset="0"/>
                <a:cs typeface="Times New Roman" pitchFamily="18" charset="0"/>
              </a:rPr>
              <a:t>бұл функция ОЖ бағдарламалық модульдері аппараттық құралдармен өзара тығыз байланысқа түскенде жүзеге асырылады</a:t>
            </a:r>
            <a:r>
              <a:rPr lang="kk-KZ" sz="3200" dirty="0" smtClean="0">
                <a:latin typeface="Times New Roman" pitchFamily="18" charset="0"/>
                <a:cs typeface="Times New Roman" pitchFamily="18" charset="0"/>
              </a:rPr>
              <a:t>.</a:t>
            </a:r>
            <a:endParaRPr lang="kk-KZ" sz="3200" dirty="0">
              <a:latin typeface="Times New Roman" pitchFamily="18" charset="0"/>
              <a:cs typeface="Times New Roman" pitchFamily="18" charset="0"/>
            </a:endParaRPr>
          </a:p>
          <a:p>
            <a:pPr marL="0" indent="715963" algn="just">
              <a:spcBef>
                <a:spcPts val="0"/>
              </a:spcBef>
              <a:buNone/>
            </a:pPr>
            <a:endParaRPr lang="kk-KZ" sz="3100" dirty="0">
              <a:latin typeface="Times New Roman" pitchFamily="18" charset="0"/>
              <a:cs typeface="Times New Roman" pitchFamily="18" charset="0"/>
            </a:endParaRPr>
          </a:p>
        </p:txBody>
      </p:sp>
    </p:spTree>
    <p:extLst>
      <p:ext uri="{BB962C8B-B14F-4D97-AF65-F5344CB8AC3E}">
        <p14:creationId xmlns:p14="http://schemas.microsoft.com/office/powerpoint/2010/main" val="4039210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1052736"/>
            <a:ext cx="4075321" cy="2160240"/>
          </a:xfrm>
        </p:spPr>
        <p:txBody>
          <a:bodyPr>
            <a:noAutofit/>
          </a:bodyPr>
          <a:lstStyle/>
          <a:p>
            <a:pPr marL="0" indent="715963" algn="just">
              <a:buNone/>
            </a:pPr>
            <a:r>
              <a:rPr lang="kk-KZ" sz="3000" dirty="0" smtClean="0">
                <a:latin typeface="Times New Roman" pitchFamily="18" charset="0"/>
                <a:cs typeface="Times New Roman" pitchFamily="18" charset="0"/>
              </a:rPr>
              <a:t>Бағдарламаның </a:t>
            </a:r>
            <a:r>
              <a:rPr lang="kk-KZ" sz="3000" dirty="0">
                <a:latin typeface="Times New Roman" pitchFamily="18" charset="0"/>
                <a:cs typeface="Times New Roman" pitchFamily="18" charset="0"/>
              </a:rPr>
              <a:t>өмірлік циклінің түрлі деңгейлерінде айнымалылармен командаларды идентификациялау үшін символдық (белгілік) аттар (белгі), виртуалды адрестер және физикалық адрестер қолданылады (сурет 1).</a:t>
            </a:r>
            <a:r>
              <a:rPr lang="kk-KZ" sz="3000" dirty="0" smtClean="0">
                <a:latin typeface="Times New Roman" pitchFamily="18" charset="0"/>
                <a:cs typeface="Times New Roman" pitchFamily="18" charset="0"/>
              </a:rPr>
              <a:t> </a:t>
            </a:r>
            <a:endParaRPr lang="ru-RU" sz="3000" dirty="0">
              <a:latin typeface="Times New Roman" pitchFamily="18" charset="0"/>
              <a:cs typeface="Times New Roman" pitchFamily="18" charset="0"/>
            </a:endParaRPr>
          </a:p>
          <a:p>
            <a:pPr marL="0" indent="715963" algn="just">
              <a:buNone/>
            </a:pPr>
            <a:endParaRPr lang="kk-KZ" sz="3000" b="1" dirty="0">
              <a:latin typeface="Times New Roman" pitchFamily="18" charset="0"/>
              <a:cs typeface="Times New Roman" pitchFamily="18" charset="0"/>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025" name="Рисунок 3" descr="http://education.aspu.ru/olifer_img/gl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879686"/>
            <a:ext cx="4788024" cy="567063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397779" y="323364"/>
            <a:ext cx="4500271" cy="584775"/>
          </a:xfrm>
          <a:prstGeom prst="rect">
            <a:avLst/>
          </a:prstGeom>
        </p:spPr>
        <p:txBody>
          <a:bodyPr wrap="none">
            <a:spAutoFit/>
          </a:bodyPr>
          <a:lstStyle/>
          <a:p>
            <a:pPr indent="715963" algn="just"/>
            <a:r>
              <a:rPr lang="kk-KZ" sz="3200" dirty="0">
                <a:latin typeface="Times New Roman" pitchFamily="18" charset="0"/>
                <a:cs typeface="Times New Roman" pitchFamily="18" charset="0"/>
              </a:rPr>
              <a:t>Адрестердің типтері</a:t>
            </a:r>
          </a:p>
        </p:txBody>
      </p:sp>
    </p:spTree>
    <p:extLst>
      <p:ext uri="{BB962C8B-B14F-4D97-AF65-F5344CB8AC3E}">
        <p14:creationId xmlns:p14="http://schemas.microsoft.com/office/powerpoint/2010/main" val="4039210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781730"/>
            <a:ext cx="8352928" cy="6048672"/>
          </a:xfrm>
        </p:spPr>
        <p:txBody>
          <a:bodyPr>
            <a:noAutofit/>
          </a:bodyPr>
          <a:lstStyle/>
          <a:p>
            <a:pPr algn="just"/>
            <a:r>
              <a:rPr lang="kk-KZ" sz="3200" dirty="0">
                <a:latin typeface="Times New Roman" pitchFamily="18" charset="0"/>
                <a:cs typeface="Times New Roman" pitchFamily="18" charset="0"/>
              </a:rPr>
              <a:t>- Символдық аттарды қолданушы алгоритмдік тілде немесе ассемблерде бағдарламалар жазған уақытта меншіктейді (береді).</a:t>
            </a:r>
            <a:endParaRPr lang="ru-RU" sz="3200" dirty="0">
              <a:latin typeface="Times New Roman" pitchFamily="18" charset="0"/>
              <a:cs typeface="Times New Roman" pitchFamily="18" charset="0"/>
            </a:endParaRPr>
          </a:p>
          <a:p>
            <a:pPr algn="just"/>
            <a:r>
              <a:rPr lang="kk-KZ" sz="3200" dirty="0" smtClean="0">
                <a:latin typeface="Times New Roman" pitchFamily="18" charset="0"/>
                <a:cs typeface="Times New Roman" pitchFamily="18" charset="0"/>
              </a:rPr>
              <a:t>- </a:t>
            </a:r>
            <a:r>
              <a:rPr lang="kk-KZ" sz="3200" dirty="0">
                <a:latin typeface="Times New Roman" pitchFamily="18" charset="0"/>
                <a:cs typeface="Times New Roman" pitchFamily="18" charset="0"/>
              </a:rPr>
              <a:t>Физикалық адрестерге айнымалыламен командалар шындығындада орналасқан оперативті жады ұяшықтарының номерлері сәйкес келеді.</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332656"/>
            <a:ext cx="8352928" cy="6048672"/>
          </a:xfrm>
        </p:spPr>
        <p:txBody>
          <a:bodyPr>
            <a:noAutofit/>
          </a:bodyPr>
          <a:lstStyle/>
          <a:p>
            <a:pPr algn="just"/>
            <a:r>
              <a:rPr lang="kk-KZ" sz="3200" dirty="0">
                <a:latin typeface="Times New Roman" pitchFamily="18" charset="0"/>
                <a:cs typeface="Times New Roman" pitchFamily="18" charset="0"/>
              </a:rPr>
              <a:t>- Виртуалды адрестер, кей уақыттарда математикалық  немесе логикалық адрестер деп те аталады. Оларды бағдарламаны машиналық тілге аударатын транслятор шығарады. Жалпы алғанда трансляциялау барысында  бағдарлама оперативті жадының қай жеріне жүктелетіні белгісіз, онда транслятор бағдарламаның бастапқы адресі нолдік адрес болады деп, афнймалылармен командаларға виртуалды (шартты) адрестер береді. </a:t>
            </a:r>
            <a:endParaRPr lang="ru-RU" sz="3200" dirty="0">
              <a:latin typeface="Times New Roman" pitchFamily="18" charset="0"/>
              <a:cs typeface="Times New Roman" pitchFamily="18" charset="0"/>
            </a:endParaRPr>
          </a:p>
          <a:p>
            <a:pPr marL="0" indent="814388" algn="just">
              <a:spcBef>
                <a:spcPts val="0"/>
              </a:spcBef>
              <a:buNone/>
            </a:pPr>
            <a:endParaRPr lang="kk-KZ" sz="3200" dirty="0">
              <a:latin typeface="Times New Roman" pitchFamily="18" charset="0"/>
              <a:cs typeface="Times New Roman" pitchFamily="18" charset="0"/>
            </a:endParaRPr>
          </a:p>
        </p:txBody>
      </p:sp>
    </p:spTree>
    <p:extLst>
      <p:ext uri="{BB962C8B-B14F-4D97-AF65-F5344CB8AC3E}">
        <p14:creationId xmlns:p14="http://schemas.microsoft.com/office/powerpoint/2010/main" val="3849006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260648"/>
            <a:ext cx="8568952" cy="5604064"/>
          </a:xfrm>
        </p:spPr>
        <p:txBody>
          <a:bodyPr>
            <a:noAutofit/>
          </a:bodyPr>
          <a:lstStyle/>
          <a:p>
            <a:pPr marL="0" indent="981075" algn="just">
              <a:buNone/>
            </a:pPr>
            <a:r>
              <a:rPr lang="kk-KZ" sz="2800" b="1" dirty="0">
                <a:latin typeface="Times New Roman" pitchFamily="18" charset="0"/>
                <a:cs typeface="Times New Roman" pitchFamily="18" charset="0"/>
              </a:rPr>
              <a:t>Үдерістің виртуалды адрестер жиынтығы </a:t>
            </a:r>
            <a:r>
              <a:rPr lang="kk-KZ" sz="2800" dirty="0">
                <a:latin typeface="Times New Roman" pitchFamily="18" charset="0"/>
                <a:cs typeface="Times New Roman" pitchFamily="18" charset="0"/>
              </a:rPr>
              <a:t>виртуалды адрестік кеңістік деп аталады. Барлық үдерістердің виртуалды адрестік кеңістігінің мүмкін болатын диапазоны бір болады. Мысалы, 32-разрядтық виртуалды адрестерді қолданғанда бұл диапазон 00000000</a:t>
            </a:r>
            <a:r>
              <a:rPr lang="kk-KZ" sz="2800" baseline="-25000" dirty="0">
                <a:latin typeface="Times New Roman" pitchFamily="18" charset="0"/>
                <a:cs typeface="Times New Roman" pitchFamily="18" charset="0"/>
              </a:rPr>
              <a:t>16 </a:t>
            </a:r>
            <a:r>
              <a:rPr lang="kk-KZ" sz="2800" dirty="0">
                <a:latin typeface="Times New Roman" pitchFamily="18" charset="0"/>
                <a:cs typeface="Times New Roman" pitchFamily="18" charset="0"/>
              </a:rPr>
              <a:t>және FFFFFFFF</a:t>
            </a:r>
            <a:r>
              <a:rPr lang="kk-KZ" sz="2800" baseline="-25000" dirty="0">
                <a:latin typeface="Times New Roman" pitchFamily="18" charset="0"/>
                <a:cs typeface="Times New Roman" pitchFamily="18" charset="0"/>
              </a:rPr>
              <a:t>16</a:t>
            </a:r>
            <a:r>
              <a:rPr lang="kk-KZ" sz="2800" dirty="0">
                <a:latin typeface="Times New Roman" pitchFamily="18" charset="0"/>
                <a:cs typeface="Times New Roman" pitchFamily="18" charset="0"/>
              </a:rPr>
              <a:t> шектерімен беріледі. Олай болса да, әрбір үдерістің өз </a:t>
            </a:r>
            <a:r>
              <a:rPr lang="kk-KZ" sz="2800" b="1" dirty="0">
                <a:latin typeface="Times New Roman" pitchFamily="18" charset="0"/>
                <a:cs typeface="Times New Roman" pitchFamily="18" charset="0"/>
              </a:rPr>
              <a:t>виртуалды адрестік кеңістіг</a:t>
            </a:r>
            <a:r>
              <a:rPr lang="kk-KZ" sz="2800" dirty="0">
                <a:latin typeface="Times New Roman" pitchFamily="18" charset="0"/>
                <a:cs typeface="Times New Roman" pitchFamily="18" charset="0"/>
              </a:rPr>
              <a:t>і болады – транслятор айнымалылармен әрбір бағдарламаның кодына тәуелсіз виртуалды адрестер тағайындайды. Айнымалылар мен командалардың адрестерінің бірдей болып кетуі шиеленіске әкелмейді, бұл сияқты жағдайда бұл айнымалылар бір мезетте жадыда болады, ОЖ оларды әртүрлі физикалық адрестерде бейнелейді.</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836712"/>
            <a:ext cx="8496944" cy="5604064"/>
          </a:xfrm>
        </p:spPr>
        <p:txBody>
          <a:bodyPr>
            <a:noAutofit/>
          </a:bodyPr>
          <a:lstStyle/>
          <a:p>
            <a:pPr marL="0" indent="714375" algn="just">
              <a:spcBef>
                <a:spcPts val="0"/>
              </a:spcBef>
              <a:buNone/>
            </a:pPr>
            <a:r>
              <a:rPr lang="kk-KZ" sz="3200" dirty="0">
                <a:latin typeface="Times New Roman" pitchFamily="18" charset="0"/>
                <a:cs typeface="Times New Roman" pitchFamily="18" charset="0"/>
              </a:rPr>
              <a:t> Әртүрлі ОЖ виртуалды адрестік кеңістікті құрылымдаудың түрлі  тәсілдері қолданылады. Кейбір ОЖ үдерістің виртуалды адрестік кеңістігі физикалық жадыға ұқсайды, виртуалды адрестердің үзіліссіз тізбегі ретінде бейнеленген. Адрестік кеңістіктің бұл сияқты құрылымын жазық (flat) деп те атайды.</a:t>
            </a:r>
            <a:r>
              <a:rPr lang="kk-KZ" sz="2900" dirty="0" smtClean="0">
                <a:latin typeface="Times New Roman" pitchFamily="18" charset="0"/>
                <a:cs typeface="Times New Roman" pitchFamily="18" charset="0"/>
              </a:rPr>
              <a:t>  </a:t>
            </a:r>
            <a:endParaRPr lang="ru-RU" sz="2900" dirty="0">
              <a:latin typeface="Times New Roman" pitchFamily="18" charset="0"/>
              <a:cs typeface="Times New Roman" pitchFamily="18" charset="0"/>
            </a:endParaRPr>
          </a:p>
          <a:p>
            <a:pPr marL="0" indent="714375" algn="just">
              <a:buNone/>
            </a:pPr>
            <a:r>
              <a:rPr lang="kk-KZ" sz="2900" dirty="0" smtClean="0">
                <a:latin typeface="Times New Roman" pitchFamily="18" charset="0"/>
                <a:cs typeface="Times New Roman" pitchFamily="18" charset="0"/>
              </a:rPr>
              <a:t> </a:t>
            </a:r>
            <a:endParaRPr lang="ru-RU" sz="29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332656"/>
            <a:ext cx="8136904" cy="5604064"/>
          </a:xfrm>
        </p:spPr>
        <p:txBody>
          <a:bodyPr>
            <a:noAutofit/>
          </a:bodyPr>
          <a:lstStyle/>
          <a:p>
            <a:pPr algn="just"/>
            <a:r>
              <a:rPr lang="kk-KZ" sz="2800" dirty="0">
                <a:latin typeface="Times New Roman" pitchFamily="18" charset="0"/>
                <a:cs typeface="Times New Roman" pitchFamily="18" charset="0"/>
              </a:rPr>
              <a:t>Виртуалды адрестік кеңістіктің басынан (көбінесе бұл мән 000...000) жылжуды көрсететін жалғыз сан – виртуалды адрес болып табылады (2 а сурет). Адрестің бұл сияқты түрі сызықтық виртуалды адрес деп аталады. </a:t>
            </a:r>
          </a:p>
          <a:p>
            <a:pPr algn="just"/>
            <a:r>
              <a:rPr lang="kk-KZ" sz="2800" dirty="0" smtClean="0">
                <a:latin typeface="Times New Roman" pitchFamily="18" charset="0"/>
                <a:cs typeface="Times New Roman" pitchFamily="18" charset="0"/>
              </a:rPr>
              <a:t>Басқа ОЖ виртуалды адрестік кеңістік (немесе секция, немесе облыс, немесе тағы басқа терминдермен аталады) сегмент деп аталатын бөліктерге бөлінеді. Бұл жағдайда сызықтық адрестен басқа (n, m) сандарының жұбы ретінде берілген виртуалды адрес қолданылады, мұнда n - сегментті, m – сегмент ішінде жылжуды анықтайды (2б сурет).</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2049" name="Рисунок 5" descr="http://education.aspu.ru/olifer_img/gl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036" y="228601"/>
            <a:ext cx="7941396" cy="517161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455679" y="5400219"/>
            <a:ext cx="861364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2 - </a:t>
            </a:r>
            <a:r>
              <a:rPr kumimoji="0" lang="ru-RU"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сурет</a:t>
            </a: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a:t>
            </a:r>
            <a:r>
              <a:rPr kumimoji="0" lang="ru-RU"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Виртуалды</a:t>
            </a: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адрест</a:t>
            </a:r>
            <a:r>
              <a:rPr kumimoji="0" lang="kk-KZ"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ік кеңістіктердің түрлері</a:t>
            </a: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жазық </a:t>
            </a: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(а), </a:t>
            </a:r>
            <a:r>
              <a:rPr kumimoji="0" lang="kk-KZ"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сегменттелген</a:t>
            </a: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(б)</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260648"/>
            <a:ext cx="8352928" cy="5604064"/>
          </a:xfrm>
        </p:spPr>
        <p:txBody>
          <a:bodyPr>
            <a:noAutofit/>
          </a:bodyPr>
          <a:lstStyle/>
          <a:p>
            <a:pPr marL="0" indent="814388" algn="just">
              <a:buNone/>
            </a:pPr>
            <a:r>
              <a:rPr lang="kk-KZ" sz="2800" dirty="0">
                <a:latin typeface="Times New Roman" pitchFamily="18" charset="0"/>
                <a:cs typeface="Times New Roman" pitchFamily="18" charset="0"/>
              </a:rPr>
              <a:t>Виртуалды адрестерді физикалық адрестерге түрлендіруді іске асырудың бір-бірінен айырмашылығы өте үлкен екі әдісі бар.</a:t>
            </a:r>
            <a:endParaRPr lang="ru-RU" sz="2800" dirty="0">
              <a:latin typeface="Times New Roman" pitchFamily="18" charset="0"/>
              <a:cs typeface="Times New Roman" pitchFamily="18" charset="0"/>
            </a:endParaRPr>
          </a:p>
          <a:p>
            <a:pPr algn="just"/>
            <a:r>
              <a:rPr lang="kk-KZ" sz="2800" dirty="0">
                <a:latin typeface="Times New Roman" pitchFamily="18" charset="0"/>
                <a:cs typeface="Times New Roman" pitchFamily="18" charset="0"/>
              </a:rPr>
              <a:t>Бірінші жағдайда виртуалды адрестерді физикалық адрестерге ауыстыру бағдарлама жадыға алғаш жүктелген уақытта жүргізіледі. Бағдарлама жүктелінетін физикалық жадының бастапқы адресі, сонымен қатар транслятор берген бағдарламаның адрестік-тәуелді элементтері туралы ақпарат туралы өзінде бар мәліметтер негізінде жүктеуішті жылжытатын  - арнайы жүйелік бағдарлама, виртуалды адрестерін физикалық адрестермен алмастыра отырып, бағдарламаны жүктеуді іске асырады</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332656"/>
            <a:ext cx="8568952" cy="5604064"/>
          </a:xfrm>
        </p:spPr>
        <p:txBody>
          <a:bodyPr>
            <a:noAutofit/>
          </a:bodyPr>
          <a:lstStyle/>
          <a:p>
            <a:pPr marL="0" indent="720725" algn="just">
              <a:buNone/>
            </a:pPr>
            <a:r>
              <a:rPr lang="kk-KZ" sz="2800" dirty="0">
                <a:latin typeface="Times New Roman" pitchFamily="18" charset="0"/>
                <a:cs typeface="Times New Roman" pitchFamily="18" charset="0"/>
              </a:rPr>
              <a:t>Екінші тәсілдің мағынасы: бағдарлама өзгертілмеген күйде виртуалды адрестерде жадыға жүктелінеді, яғни нұсқау операндтары мен өту адрестері транслятор қалыптастырған мәндерге ие болады. Қарапайым жағдайда, үдерістің виртуалды және физикалық адрестері үзіліссіз біртұтас адрестер облысын құрады, ОЖ виртуалды адрестерді физикалыққа келесі сұлба бойынша іске асырады. Жүктеуде ОЖ виртуалды адрестік кеңістікке қатысты бағдарламалық кодтың нақты орналасуының жылжуын бекітіп алады.  Бағдарламаны орындау барысында Ож әрбір қатынаған сайын виртуалды адрес физикалыққа түрлендіріледі.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88640"/>
            <a:ext cx="8136904" cy="5604064"/>
          </a:xfrm>
        </p:spPr>
        <p:txBody>
          <a:bodyPr>
            <a:noAutofit/>
          </a:bodyPr>
          <a:lstStyle/>
          <a:p>
            <a:pPr marL="0" indent="720725" algn="just">
              <a:buNone/>
            </a:pPr>
            <a:r>
              <a:rPr lang="kk-KZ" sz="3200" dirty="0">
                <a:latin typeface="Times New Roman" pitchFamily="18" charset="0"/>
                <a:cs typeface="Times New Roman" pitchFamily="18" charset="0"/>
              </a:rPr>
              <a:t> Соңғы тәсіл ең ыңғайлы тәсіл болып табылады: жылжытушы жүктеуіш бағдарламаны оған бөлінген жадының бір бөлігіне бекітіп қоятын болса, ал виртуалды адрестерді динамикалық түрлендіру бағдарламалық кодты оның барлық орындалу уақытында жылжытуға мүмкіндік береді. Бірақ, жылжытушы жүктеуішті қолдану тиімдірек болады, себебі, бұл кезде виртуалды адресті түрлендіру бір рет қана жүктеу барысында ғана жүргізіледі, ал динамикалық түрлендіруде – бұл адреске әрбір қатынаған сайын түрлендіріледі.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412</TotalTime>
  <Words>773</Words>
  <Application>Microsoft Office PowerPoint</Application>
  <PresentationFormat>Экран (4:3)</PresentationFormat>
  <Paragraphs>32</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Эркер</vt:lpstr>
      <vt:lpstr>ЖАДЫНЫ БАСҚАРУ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ОПЕРАЦИЯЛЫҚ ЖҮЙЕЛЕР. НЕГІЗГІ ТҮСІНІКТЕРІ.  ОЖ ЖІКТЕЛУІ</dc:title>
  <cp:lastModifiedBy>Bakytzhan</cp:lastModifiedBy>
  <cp:revision>35</cp:revision>
  <dcterms:modified xsi:type="dcterms:W3CDTF">2013-03-18T17:26:36Z</dcterms:modified>
</cp:coreProperties>
</file>